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5" r:id="rId1"/>
  </p:sldMasterIdLst>
  <p:notesMasterIdLst>
    <p:notesMasterId r:id="rId25"/>
  </p:notesMasterIdLst>
  <p:sldIdLst>
    <p:sldId id="256" r:id="rId2"/>
    <p:sldId id="257" r:id="rId3"/>
    <p:sldId id="258" r:id="rId4"/>
    <p:sldId id="263" r:id="rId5"/>
    <p:sldId id="266" r:id="rId6"/>
    <p:sldId id="265" r:id="rId7"/>
    <p:sldId id="264" r:id="rId8"/>
    <p:sldId id="259" r:id="rId9"/>
    <p:sldId id="262" r:id="rId10"/>
    <p:sldId id="267" r:id="rId11"/>
    <p:sldId id="269" r:id="rId12"/>
    <p:sldId id="275" r:id="rId13"/>
    <p:sldId id="276" r:id="rId14"/>
    <p:sldId id="268" r:id="rId15"/>
    <p:sldId id="261" r:id="rId16"/>
    <p:sldId id="260" r:id="rId17"/>
    <p:sldId id="271" r:id="rId18"/>
    <p:sldId id="278" r:id="rId19"/>
    <p:sldId id="277" r:id="rId20"/>
    <p:sldId id="279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A33746-1E84-AE4C-874E-876A3512A400}">
          <p14:sldIdLst>
            <p14:sldId id="256"/>
            <p14:sldId id="257"/>
            <p14:sldId id="258"/>
            <p14:sldId id="263"/>
            <p14:sldId id="266"/>
            <p14:sldId id="265"/>
            <p14:sldId id="264"/>
          </p14:sldIdLst>
        </p14:section>
        <p14:section name="Local Algorithms" id="{9FC859A5-8C0E-DA48-B4B1-8E26D8C8CED1}">
          <p14:sldIdLst>
            <p14:sldId id="259"/>
            <p14:sldId id="262"/>
            <p14:sldId id="267"/>
            <p14:sldId id="269"/>
            <p14:sldId id="275"/>
            <p14:sldId id="276"/>
            <p14:sldId id="268"/>
            <p14:sldId id="261"/>
          </p14:sldIdLst>
        </p14:section>
        <p14:section name="Global Algorithms" id="{B4E208FA-D641-EA49-B855-C6529B676FF1}">
          <p14:sldIdLst>
            <p14:sldId id="260"/>
            <p14:sldId id="271"/>
            <p14:sldId id="278"/>
            <p14:sldId id="277"/>
            <p14:sldId id="279"/>
            <p14:sldId id="272"/>
            <p14:sldId id="273"/>
            <p14:sldId id="274"/>
          </p14:sldIdLst>
        </p14:section>
        <p14:section name="Etra slides" id="{3587BF62-0499-D64B-936A-70B1C441AF5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800"/>
  </p:normalViewPr>
  <p:slideViewPr>
    <p:cSldViewPr snapToGrid="0" snapToObjects="1">
      <p:cViewPr varScale="1">
        <p:scale>
          <a:sx n="136" d="100"/>
          <a:sy n="136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5" d="100"/>
          <a:sy n="145" d="100"/>
        </p:scale>
        <p:origin x="328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C564C-4B9F-A843-BA10-0F5AF189D4F6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6760A-9228-404B-864A-48562F2AB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cv.ucf.edu/courses/CAP5415/Fall2012/Lecture-8-MotionModels.pdf" TargetMode="External"/><Relationship Id="rId4" Type="http://schemas.openxmlformats.org/officeDocument/2006/relationships/hyperlink" Target="http://vision.deis.unibo.it/~smatt/Seminars/StereoVision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crcv.ucf.edu/courses/CAP5415/Fall2012/Lecture-16-Stereo.pdf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Locall</a:t>
            </a:r>
            <a:r>
              <a:rPr lang="en-US" dirty="0" smtClean="0"/>
              <a:t> Optimization</a:t>
            </a:r>
            <a:r>
              <a:rPr lang="en-US" baseline="0" dirty="0" smtClean="0"/>
              <a:t>  and Global optimizations differ in 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Smoothing considerations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Searching in neighboring pixels versus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56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midlebury</a:t>
            </a:r>
            <a:r>
              <a:rPr lang="en-US" baseline="0" dirty="0" smtClean="0"/>
              <a:t> MRF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script and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to generate disparity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0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Zbonta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 Matching by Training a Convolutional Neural Network to Compare Image Patches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Szeliski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taxonomy  The most common pixel-based matching costs include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squared intensity differences  (SD) [51, 1, 77, 107]  AKA mean-squared error  (MSE)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absolute intensity differences  (AD) [58].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mean absolute difference  (MAD) measures;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6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Translation </a:t>
            </a:r>
            <a:r>
              <a:rPr lang="en-US" dirty="0" err="1" smtClean="0"/>
              <a:t>source: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://crcv.ucf.edu/courses/CAP5415/Fall2012/Lecture-8-MotionModels.pdf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Rectfication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http://vision.deis.unibo.it/~smatt/Seminars/StereoVision.pdf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7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r>
              <a:rPr lang="en-US" baseline="0" dirty="0" smtClean="0"/>
              <a:t> source: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http://crcv.ucf.edu/courses/CAP5415/Fall2012/Lecture-16-Stereo.pdf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1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1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local solutions also do not take advantage of smoothing functions as described in global optimization solutions.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Most algorithm methods also use a "left right consistency" disparity refinement step to improve on the captured images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step helps mitigate some of the occlusion issues.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Image source Computer Vision: Algorithms and Applications </a:t>
            </a:r>
            <a:r>
              <a:rPr lang="en-US" dirty="0" err="1" smtClean="0"/>
              <a:t>Szeliski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22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occlusion</a:t>
            </a:r>
          </a:p>
          <a:p>
            <a:r>
              <a:rPr lang="en-US" dirty="0" smtClean="0"/>
              <a:t>High depth discontinuity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midlebury</a:t>
            </a:r>
            <a:r>
              <a:rPr lang="en-US" baseline="0" dirty="0" smtClean="0"/>
              <a:t> MRF </a:t>
            </a:r>
            <a:r>
              <a:rPr lang="en-US" baseline="0" dirty="0" err="1" smtClean="0"/>
              <a:t>cpp</a:t>
            </a:r>
            <a:r>
              <a:rPr lang="en-US" baseline="0" dirty="0" smtClean="0"/>
              <a:t> script and </a:t>
            </a:r>
            <a:r>
              <a:rPr lang="en-US" baseline="0" dirty="0" err="1" smtClean="0"/>
              <a:t>matlab</a:t>
            </a:r>
            <a:r>
              <a:rPr lang="en-US" baseline="0" dirty="0" smtClean="0"/>
              <a:t> to generate disparity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occlusion</a:t>
            </a:r>
          </a:p>
          <a:p>
            <a:r>
              <a:rPr lang="en-US" dirty="0" smtClean="0"/>
              <a:t>High depth discontinuity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6760A-9228-404B-864A-48562F2ABA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7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2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17" r:id="rId12"/>
    <p:sldLayoutId id="2147484118" r:id="rId13"/>
    <p:sldLayoutId id="2147484119" r:id="rId14"/>
    <p:sldLayoutId id="2147484120" r:id="rId15"/>
    <p:sldLayoutId id="2147484121" r:id="rId16"/>
    <p:sldLayoutId id="214748412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Stereo Depth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Yonatan Feleke</a:t>
            </a:r>
          </a:p>
          <a:p>
            <a:r>
              <a:rPr lang="en-US" dirty="0" smtClean="0"/>
              <a:t>December 12,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3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63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Cones Data set 2003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77696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Left 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0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Right view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504136"/>
            <a:ext cx="4446796" cy="37056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8" y="2504136"/>
            <a:ext cx="4448666" cy="37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based Mask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95400" y="1762988"/>
            <a:ext cx="4718304" cy="576262"/>
          </a:xfrm>
        </p:spPr>
        <p:txBody>
          <a:bodyPr/>
          <a:lstStyle/>
          <a:p>
            <a:r>
              <a:rPr lang="en-US" dirty="0" smtClean="0"/>
              <a:t>Sum of Absolute Difference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6958"/>
            <a:ext cx="4478866" cy="335915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78294" y="1762988"/>
            <a:ext cx="4718304" cy="576262"/>
          </a:xfrm>
        </p:spPr>
        <p:txBody>
          <a:bodyPr/>
          <a:lstStyle/>
          <a:p>
            <a:r>
              <a:rPr lang="en-US" dirty="0" smtClean="0"/>
              <a:t>Sum of Squared Difference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93" y="2516958"/>
            <a:ext cx="4551745" cy="3413810"/>
          </a:xfrm>
        </p:spPr>
      </p:pic>
      <p:sp>
        <p:nvSpPr>
          <p:cNvPr id="20" name="Right Arrow 19"/>
          <p:cNvSpPr/>
          <p:nvPr/>
        </p:nvSpPr>
        <p:spPr>
          <a:xfrm>
            <a:off x="2706786" y="5089890"/>
            <a:ext cx="194208" cy="1132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641579" y="5146534"/>
            <a:ext cx="194208" cy="1132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045936" y="4976601"/>
            <a:ext cx="194208" cy="1132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6951958" y="4976600"/>
            <a:ext cx="194208" cy="1132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63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Tsekuba</a:t>
            </a:r>
            <a:r>
              <a:rPr lang="en-US" dirty="0" smtClean="0"/>
              <a:t> Data </a:t>
            </a:r>
            <a:r>
              <a:rPr lang="en-US" dirty="0" smtClean="0"/>
              <a:t>set 2001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77696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Left 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0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Right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497338"/>
            <a:ext cx="4718304" cy="3538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35" y="2497338"/>
            <a:ext cx="4718304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3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based Bust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939644" y="1763164"/>
            <a:ext cx="1507692" cy="576262"/>
          </a:xfrm>
        </p:spPr>
        <p:txBody>
          <a:bodyPr/>
          <a:lstStyle/>
          <a:p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8814455" y="1763164"/>
            <a:ext cx="1337819" cy="576262"/>
          </a:xfrm>
        </p:spPr>
        <p:txBody>
          <a:bodyPr/>
          <a:lstStyle/>
          <a:p>
            <a:r>
              <a:rPr lang="en-US" dirty="0" smtClean="0"/>
              <a:t>SSD</a:t>
            </a:r>
            <a:endParaRPr lang="en-US" dirty="0"/>
          </a:p>
        </p:txBody>
      </p:sp>
      <p:sp>
        <p:nvSpPr>
          <p:cNvPr id="31" name="Text Placeholder 6"/>
          <p:cNvSpPr txBox="1">
            <a:spLocks/>
          </p:cNvSpPr>
          <p:nvPr/>
        </p:nvSpPr>
        <p:spPr>
          <a:xfrm>
            <a:off x="1585272" y="1764907"/>
            <a:ext cx="1507692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Ground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19343" y="5627826"/>
            <a:ext cx="387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Good depth continuities are handled well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8880" r="6969" b="9240"/>
          <a:stretch/>
        </p:blipFill>
        <p:spPr>
          <a:xfrm>
            <a:off x="1290529" y="2511034"/>
            <a:ext cx="3604869" cy="2596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6847" r="7294" b="9730"/>
          <a:stretch/>
        </p:blipFill>
        <p:spPr>
          <a:xfrm>
            <a:off x="4803721" y="2511034"/>
            <a:ext cx="3497506" cy="2483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7721" r="8359" b="10734"/>
          <a:stretch/>
        </p:blipFill>
        <p:spPr>
          <a:xfrm>
            <a:off x="7743956" y="2505655"/>
            <a:ext cx="3636678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1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63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Jade Data set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77696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Left 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0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Right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542704"/>
            <a:ext cx="4603185" cy="3471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60" y="2542704"/>
            <a:ext cx="4631644" cy="34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based Jade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939644" y="1763164"/>
            <a:ext cx="1507692" cy="576262"/>
          </a:xfrm>
        </p:spPr>
        <p:txBody>
          <a:bodyPr/>
          <a:lstStyle/>
          <a:p>
            <a:r>
              <a:rPr lang="en-US" dirty="0" smtClean="0"/>
              <a:t>SAD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7325" r="4140" b="10510"/>
          <a:stretch/>
        </p:blipFill>
        <p:spPr>
          <a:xfrm>
            <a:off x="4288488" y="2726588"/>
            <a:ext cx="3725784" cy="254299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8814455" y="1763164"/>
            <a:ext cx="1337819" cy="576262"/>
          </a:xfrm>
        </p:spPr>
        <p:txBody>
          <a:bodyPr/>
          <a:lstStyle/>
          <a:p>
            <a:r>
              <a:rPr lang="en-US" dirty="0" smtClean="0"/>
              <a:t>SSD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7982" r="7011" b="10545"/>
          <a:stretch/>
        </p:blipFill>
        <p:spPr>
          <a:xfrm>
            <a:off x="7851820" y="2697668"/>
            <a:ext cx="3626345" cy="2571916"/>
          </a:xfrm>
          <a:prstGeom prst="rect">
            <a:avLst/>
          </a:prstGeom>
        </p:spPr>
      </p:pic>
      <p:sp>
        <p:nvSpPr>
          <p:cNvPr id="31" name="Text Placeholder 6"/>
          <p:cNvSpPr txBox="1">
            <a:spLocks/>
          </p:cNvSpPr>
          <p:nvPr/>
        </p:nvSpPr>
        <p:spPr>
          <a:xfrm>
            <a:off x="1585272" y="1764907"/>
            <a:ext cx="1507692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Ground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95541" y="5627826"/>
            <a:ext cx="792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 expected block based approaches struggle with depth discontinuities and occlusion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47" y="2771479"/>
            <a:ext cx="3113583" cy="23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4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Algorithm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19891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Semi Global</a:t>
            </a:r>
          </a:p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Belief propagation</a:t>
            </a:r>
          </a:p>
          <a:p>
            <a:r>
              <a:rPr lang="en-US" dirty="0" smtClean="0"/>
              <a:t>Graph Cut or Expansion</a:t>
            </a:r>
          </a:p>
          <a:p>
            <a:r>
              <a:rPr lang="en-US" dirty="0" smtClean="0"/>
              <a:t>Iterated Conditional Methods</a:t>
            </a:r>
          </a:p>
        </p:txBody>
      </p:sp>
    </p:spTree>
    <p:extLst>
      <p:ext uri="{BB962C8B-B14F-4D97-AF65-F5344CB8AC3E}">
        <p14:creationId xmlns:p14="http://schemas.microsoft.com/office/powerpoint/2010/main" val="161042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Global Algorithms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pixel optimization is done at a global level so solutions handle occlusion and depth discontinuity much better than block based methods</a:t>
            </a:r>
          </a:p>
          <a:p>
            <a:r>
              <a:rPr lang="en-US" dirty="0" smtClean="0"/>
              <a:t>Smoothness - The expectation that neighboring pixels have similar depth is also enforced by a weight (lambda)</a:t>
            </a:r>
          </a:p>
          <a:p>
            <a:r>
              <a:rPr lang="en-US" dirty="0" smtClean="0"/>
              <a:t>Scanline implementations are done by dynamic solutions while two dimensional solutions are efficiently computed by Belief propagation and graph cuts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37" y="5326144"/>
            <a:ext cx="3008212" cy="5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7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6360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Tsekuba</a:t>
            </a:r>
            <a:r>
              <a:rPr lang="en-US" dirty="0" smtClean="0"/>
              <a:t> Data set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77696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Left 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0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Right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497338"/>
            <a:ext cx="4718304" cy="3538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35" y="2497338"/>
            <a:ext cx="4718304" cy="3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Global based </a:t>
            </a:r>
            <a:r>
              <a:rPr lang="en-US" dirty="0" err="1"/>
              <a:t>Tsekuba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372492" y="1795263"/>
            <a:ext cx="978882" cy="576262"/>
          </a:xfrm>
        </p:spPr>
        <p:txBody>
          <a:bodyPr/>
          <a:lstStyle/>
          <a:p>
            <a:r>
              <a:rPr lang="en-US" dirty="0" smtClean="0"/>
              <a:t>SAD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02192" y="1799291"/>
            <a:ext cx="1415149" cy="576262"/>
          </a:xfrm>
        </p:spPr>
        <p:txBody>
          <a:bodyPr/>
          <a:lstStyle/>
          <a:p>
            <a:r>
              <a:rPr lang="en-US" smtClean="0"/>
              <a:t>Ground</a:t>
            </a:r>
            <a:endParaRPr lang="en-US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8756464" y="1795263"/>
            <a:ext cx="176346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SSD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446" y="5380600"/>
            <a:ext cx="679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cuts perform the best from the global optimization methods tested</a:t>
            </a:r>
          </a:p>
          <a:p>
            <a:r>
              <a:rPr lang="en-US" dirty="0" smtClean="0"/>
              <a:t>Sum of squared differences has more noise but also captures more detail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" t="8880" r="6969" b="9240"/>
          <a:stretch/>
        </p:blipFill>
        <p:spPr>
          <a:xfrm>
            <a:off x="1290529" y="2511034"/>
            <a:ext cx="3255843" cy="2345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8186" r="7664" b="10965"/>
          <a:stretch/>
        </p:blipFill>
        <p:spPr>
          <a:xfrm>
            <a:off x="4501775" y="2460535"/>
            <a:ext cx="3349818" cy="2395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8417" r="8012" b="11660"/>
          <a:stretch/>
        </p:blipFill>
        <p:spPr>
          <a:xfrm>
            <a:off x="7880638" y="2460535"/>
            <a:ext cx="3374769" cy="23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3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6953053" cy="3318936"/>
          </a:xfrm>
        </p:spPr>
        <p:txBody>
          <a:bodyPr/>
          <a:lstStyle/>
          <a:p>
            <a:r>
              <a:rPr lang="en-US" dirty="0" smtClean="0"/>
              <a:t>Depth of a scene can be calculated using triangulation</a:t>
            </a:r>
          </a:p>
          <a:p>
            <a:pPr lvl="1"/>
            <a:r>
              <a:rPr lang="en-US" dirty="0" smtClean="0"/>
              <a:t>Two or more images of the same scene (C1, C2)</a:t>
            </a:r>
          </a:p>
          <a:p>
            <a:pPr lvl="1"/>
            <a:r>
              <a:rPr lang="en-US" dirty="0" smtClean="0"/>
              <a:t>Camera properties such as focal length(f) and base line (B)</a:t>
            </a:r>
          </a:p>
          <a:p>
            <a:r>
              <a:rPr lang="en-US" dirty="0" smtClean="0"/>
              <a:t>Algorithms can be categorized as</a:t>
            </a:r>
          </a:p>
          <a:p>
            <a:pPr lvl="1"/>
            <a:r>
              <a:rPr lang="en-US" dirty="0" smtClean="0"/>
              <a:t>Plane sweeping</a:t>
            </a:r>
          </a:p>
          <a:p>
            <a:pPr lvl="1"/>
            <a:r>
              <a:rPr lang="en-US" dirty="0" smtClean="0"/>
              <a:t>Local optimization</a:t>
            </a:r>
          </a:p>
          <a:p>
            <a:pPr lvl="1"/>
            <a:r>
              <a:rPr lang="en-US" dirty="0" smtClean="0"/>
              <a:t>Global Optimization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54" y="2696176"/>
            <a:ext cx="2977235" cy="2728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13" y="5302937"/>
            <a:ext cx="2096777" cy="8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63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Jade Data set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77696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Left 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096000" y="1893055"/>
            <a:ext cx="4718304" cy="528869"/>
          </a:xfrm>
        </p:spPr>
        <p:txBody>
          <a:bodyPr>
            <a:normAutofit/>
          </a:bodyPr>
          <a:lstStyle/>
          <a:p>
            <a:r>
              <a:rPr lang="en-US" dirty="0" smtClean="0"/>
              <a:t>Right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96" y="2542704"/>
            <a:ext cx="4603185" cy="3471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60" y="2542704"/>
            <a:ext cx="4631644" cy="349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241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Global based Jade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000891" y="1762988"/>
            <a:ext cx="2984369" cy="576262"/>
          </a:xfrm>
        </p:spPr>
        <p:txBody>
          <a:bodyPr/>
          <a:lstStyle/>
          <a:p>
            <a:r>
              <a:rPr lang="en-US" smtClean="0"/>
              <a:t>Belief Propagation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1402192" y="1799291"/>
            <a:ext cx="1268881" cy="576262"/>
          </a:xfrm>
        </p:spPr>
        <p:txBody>
          <a:bodyPr/>
          <a:lstStyle/>
          <a:p>
            <a:r>
              <a:rPr lang="en-US" dirty="0" smtClean="0"/>
              <a:t>ICM</a:t>
            </a:r>
            <a:endParaRPr lang="en-US" dirty="0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8002702" y="1762988"/>
            <a:ext cx="176346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Graph cut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7084" r="6348" b="10736"/>
          <a:stretch/>
        </p:blipFill>
        <p:spPr>
          <a:xfrm>
            <a:off x="769617" y="2553961"/>
            <a:ext cx="3591692" cy="25459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" t="6873" r="7023" b="9003"/>
          <a:stretch/>
        </p:blipFill>
        <p:spPr>
          <a:xfrm>
            <a:off x="3891754" y="2553961"/>
            <a:ext cx="3747179" cy="2611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7777" r="5022" b="8984"/>
          <a:stretch/>
        </p:blipFill>
        <p:spPr>
          <a:xfrm>
            <a:off x="7305773" y="2553961"/>
            <a:ext cx="3893423" cy="26967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3446" y="5380600"/>
            <a:ext cx="8294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block method has faster execution times </a:t>
            </a:r>
            <a:r>
              <a:rPr lang="en-US" dirty="0" smtClean="0"/>
              <a:t> but graph cuts handle occlusion much better</a:t>
            </a:r>
          </a:p>
          <a:p>
            <a:r>
              <a:rPr lang="en-US" dirty="0" smtClean="0"/>
              <a:t>Algorithm implementations have </a:t>
            </a:r>
            <a:r>
              <a:rPr lang="en-US" smtClean="0"/>
              <a:t>small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52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 - CNN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75" y="2763086"/>
            <a:ext cx="4203115" cy="334115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Zbontar</a:t>
            </a:r>
            <a:r>
              <a:rPr lang="en-US" dirty="0" smtClean="0"/>
              <a:t> et. al paper kicked off the neural network arms race</a:t>
            </a:r>
          </a:p>
          <a:p>
            <a:pPr lvl="1"/>
            <a:r>
              <a:rPr lang="en-US" dirty="0" smtClean="0"/>
              <a:t>KITTY - </a:t>
            </a:r>
          </a:p>
          <a:p>
            <a:pPr lvl="1"/>
            <a:r>
              <a:rPr lang="en-US" dirty="0" smtClean="0"/>
              <a:t>Middlebury </a:t>
            </a:r>
          </a:p>
          <a:p>
            <a:r>
              <a:rPr lang="en-US" dirty="0" smtClean="0"/>
              <a:t>The networks are trained to identify similarity score for the stereo correspondence step</a:t>
            </a:r>
          </a:p>
          <a:p>
            <a:r>
              <a:rPr lang="en-US" dirty="0" smtClean="0"/>
              <a:t>Highly tolerant to occlusion and depth discontinuity with a priori training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3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	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600" dirty="0" smtClean="0"/>
              <a:t>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1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Stages of Stereo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Rectification </a:t>
            </a:r>
            <a:r>
              <a:rPr lang="mr-IN" dirty="0" smtClean="0"/>
              <a:t>–</a:t>
            </a:r>
            <a:r>
              <a:rPr lang="en-US" dirty="0" smtClean="0"/>
              <a:t> Translation, Rotation, Rigid, Affine, Shear</a:t>
            </a:r>
          </a:p>
          <a:p>
            <a:r>
              <a:rPr lang="en-US" dirty="0" smtClean="0"/>
              <a:t>Matching cost functions, mostly based on intensity</a:t>
            </a:r>
          </a:p>
          <a:p>
            <a:pPr lvl="2"/>
            <a:r>
              <a:rPr lang="en-US" dirty="0" smtClean="0"/>
              <a:t>Examples: Squared differences, Absolute difference, correlation, Birchfield/</a:t>
            </a:r>
            <a:r>
              <a:rPr lang="en-US" dirty="0" err="1" smtClean="0"/>
              <a:t>Tomasi</a:t>
            </a:r>
            <a:endParaRPr lang="en-US" dirty="0" smtClean="0"/>
          </a:p>
          <a:p>
            <a:r>
              <a:rPr lang="en-US" dirty="0" smtClean="0"/>
              <a:t>Cost aggregation over image</a:t>
            </a:r>
          </a:p>
          <a:p>
            <a:pPr lvl="2"/>
            <a:r>
              <a:rPr lang="en-US" dirty="0" smtClean="0"/>
              <a:t>Minimize computed cost or mismatch</a:t>
            </a:r>
          </a:p>
          <a:p>
            <a:r>
              <a:rPr lang="en-US" dirty="0" smtClean="0"/>
              <a:t>Disparity computation or optimization</a:t>
            </a:r>
          </a:p>
          <a:p>
            <a:pPr lvl="2"/>
            <a:r>
              <a:rPr lang="en-US" dirty="0" smtClean="0"/>
              <a:t>Subpixel expansion</a:t>
            </a:r>
          </a:p>
          <a:p>
            <a:r>
              <a:rPr lang="en-US" dirty="0" smtClean="0"/>
              <a:t>Disparity refinement</a:t>
            </a:r>
          </a:p>
          <a:p>
            <a:pPr lvl="2"/>
            <a:r>
              <a:rPr lang="en-US" dirty="0" smtClean="0"/>
              <a:t>Left to right correspondence </a:t>
            </a:r>
          </a:p>
        </p:txBody>
      </p:sp>
    </p:spTree>
    <p:extLst>
      <p:ext uri="{BB962C8B-B14F-4D97-AF65-F5344CB8AC3E}">
        <p14:creationId xmlns:p14="http://schemas.microsoft.com/office/powerpoint/2010/main" val="152876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Examples of translations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739657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Aligns epipolar lines 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Removes lens distortions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75" y="1666982"/>
            <a:ext cx="4331565" cy="4208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313" y="2788936"/>
            <a:ext cx="1421487" cy="1280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0" y="3676454"/>
            <a:ext cx="2941163" cy="25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Sum of squares difference</a:t>
            </a:r>
          </a:p>
          <a:p>
            <a:endParaRPr lang="en-US" dirty="0" smtClean="0"/>
          </a:p>
          <a:p>
            <a:r>
              <a:rPr lang="en-US" dirty="0" smtClean="0"/>
              <a:t>Absolute difference</a:t>
            </a:r>
          </a:p>
          <a:p>
            <a:endParaRPr lang="en-US" dirty="0" smtClean="0"/>
          </a:p>
          <a:p>
            <a:r>
              <a:rPr lang="en-US" dirty="0" smtClean="0"/>
              <a:t>Cross correlation</a:t>
            </a:r>
          </a:p>
          <a:p>
            <a:endParaRPr lang="en-US" dirty="0" smtClean="0"/>
          </a:p>
          <a:p>
            <a:r>
              <a:rPr lang="en-US" dirty="0" smtClean="0"/>
              <a:t>Normalized Correlation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Measure of how correct the set of matches are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Intensity based matching will have errors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Occlusion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Geometry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/>
              <a:t>The value to minimize or maximize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4" y="1487388"/>
            <a:ext cx="3050059" cy="553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4" y="2478384"/>
            <a:ext cx="3050059" cy="552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4" y="3554855"/>
            <a:ext cx="3099659" cy="498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4" y="4613815"/>
            <a:ext cx="3050059" cy="10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Stereo Correspondence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way algorithms go about identifying pixel matches separates them into the two categories of local and global methods.</a:t>
            </a:r>
          </a:p>
          <a:p>
            <a:r>
              <a:rPr lang="en-US" dirty="0" smtClean="0"/>
              <a:t>Local algorithms have a sliding reference block that is searched in the paired image within a local area.</a:t>
            </a:r>
          </a:p>
          <a:p>
            <a:r>
              <a:rPr lang="en-US" dirty="0" smtClean="0"/>
              <a:t>Global optimization functions aim to minimize an energy function across entire image or epipolar scan line. </a:t>
            </a:r>
          </a:p>
          <a:p>
            <a:pPr lvl="1"/>
            <a:r>
              <a:rPr lang="en-US" dirty="0" smtClean="0"/>
              <a:t>The energy depends on matching errors and a smoothing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0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Pixel 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149615"/>
            <a:ext cx="5470525" cy="45587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800" dirty="0" smtClean="0"/>
              <a:t>Disparity values are integers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/>
              <a:t>Depth values are per pixel and discrete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800" dirty="0" smtClean="0"/>
              <a:t>Optimization tries to fit a quadratic curve to interpolate depth map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199" y="3534032"/>
            <a:ext cx="650336" cy="8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Algorithms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 based</a:t>
            </a:r>
          </a:p>
        </p:txBody>
      </p:sp>
    </p:spTree>
    <p:extLst>
      <p:ext uri="{BB962C8B-B14F-4D97-AF65-F5344CB8AC3E}">
        <p14:creationId xmlns:p14="http://schemas.microsoft.com/office/powerpoint/2010/main" val="70905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 based depth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6093940" cy="33189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implementations with different pre-processing implementations</a:t>
            </a:r>
          </a:p>
          <a:p>
            <a:r>
              <a:rPr lang="en-US" dirty="0" smtClean="0"/>
              <a:t>Features subpixel expansion and left to right correspondence </a:t>
            </a:r>
          </a:p>
          <a:p>
            <a:r>
              <a:rPr lang="en-US" dirty="0" smtClean="0"/>
              <a:t>The simplest algorithm to understand</a:t>
            </a:r>
          </a:p>
          <a:p>
            <a:pPr lvl="1"/>
            <a:r>
              <a:rPr lang="en-US" dirty="0" smtClean="0"/>
              <a:t>WTA approach to selecting disparity</a:t>
            </a:r>
          </a:p>
          <a:p>
            <a:pPr lvl="1"/>
            <a:r>
              <a:rPr lang="en-US" dirty="0" smtClean="0"/>
              <a:t>Real-time application</a:t>
            </a:r>
          </a:p>
          <a:p>
            <a:pPr lvl="1"/>
            <a:r>
              <a:rPr lang="en-US" dirty="0" smtClean="0"/>
              <a:t>Very susceptible to occlusions, depth discontinuity and low textured regions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8" y="2891825"/>
            <a:ext cx="3048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4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369</TotalTime>
  <Words>667</Words>
  <Application>Microsoft Macintosh PowerPoint</Application>
  <PresentationFormat>Widescreen</PresentationFormat>
  <Paragraphs>146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Garamond</vt:lpstr>
      <vt:lpstr>Mangal</vt:lpstr>
      <vt:lpstr>Arial</vt:lpstr>
      <vt:lpstr>Organic</vt:lpstr>
      <vt:lpstr>Stereo Depth</vt:lpstr>
      <vt:lpstr>Introduction</vt:lpstr>
      <vt:lpstr>Stages of Stereo Algorithms</vt:lpstr>
      <vt:lpstr>Rectification</vt:lpstr>
      <vt:lpstr>Cost Functions</vt:lpstr>
      <vt:lpstr>Stereo Correspondence</vt:lpstr>
      <vt:lpstr>Sub Pixel Optimization</vt:lpstr>
      <vt:lpstr>Local Algorithms</vt:lpstr>
      <vt:lpstr>Block based depth estimation</vt:lpstr>
      <vt:lpstr>Cones Data set 2003</vt:lpstr>
      <vt:lpstr>Block based Mask</vt:lpstr>
      <vt:lpstr>Tsekuba Data set 2001</vt:lpstr>
      <vt:lpstr>Block based Bust</vt:lpstr>
      <vt:lpstr>Jade Data set</vt:lpstr>
      <vt:lpstr>Block based Jade</vt:lpstr>
      <vt:lpstr>Global Algorithm</vt:lpstr>
      <vt:lpstr>Global Algorithms</vt:lpstr>
      <vt:lpstr>Tsekuba Data set</vt:lpstr>
      <vt:lpstr>Global based Tsekuba </vt:lpstr>
      <vt:lpstr>Jade Data set</vt:lpstr>
      <vt:lpstr>Global based Jade</vt:lpstr>
      <vt:lpstr>State of the Art - CNN</vt:lpstr>
      <vt:lpstr>Thank you!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Depth</dc:title>
  <dc:creator>Yonatan Feleke</dc:creator>
  <cp:lastModifiedBy>Yonatan Feleke</cp:lastModifiedBy>
  <cp:revision>39</cp:revision>
  <dcterms:created xsi:type="dcterms:W3CDTF">2017-12-11T04:29:36Z</dcterms:created>
  <dcterms:modified xsi:type="dcterms:W3CDTF">2017-12-12T19:47:49Z</dcterms:modified>
</cp:coreProperties>
</file>